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11.4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813 1,'-2'45,"-7"44,-2 8,11-94,0 5,-1 0,0 0,0-1,-1 1,0 0,2-7,0 0,0-1,-1 1,1 0,0 0,0 0,-1-1,1 1,-1 0,1 0,0-1,-1 1,1 0,-1-1,0 1,1 0,-1-1,0 1,1-1,-1 1,0-1,1 0,-1 1,0-1,0 0,0 1,1-1,-1 0,0 0,0 0,0 1,1-1,-1 0,0 0,0 0,0-1,0 1,0 0,1 0,-1 0,0-1,0 1,0 0,1-1,-1 1,0 0,1-1,-1 1,0-1,-8-6,0 0,0 0,1-1,0 0,0 0,1-1,0 0,-4-8,-3-5,2-1,0-1,-2-8,14 30,0 0,-1 0,0 0,0 0,0 0,1 0,-2 0,1 0,0 1,0-1,-1 0,1 1,-1-1,1 1,-1-1,1 1,-1-1,0 1,0 0,0 0,0 0,0 0,0 1,0-1,0 0,0 1,0-1,0 1,-1 0,1 0,0 0,0 0,0 0,0 0,-1 1,1-1,0 1,0-1,0 1,0 0,0 0,0 0,0 0,0 0,-15 8,0 2,0 0,1 0,1 2,0 0,1 0,-4 6,-32 29,36-36,-130 106,116-97,-1-2,0-2,-1 0,-15 4,-4-1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19.3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1,'63'0,"0"4,0 2,28 8,-54-6,0 1,0 2,-1 2,0 2,-1 0,8 8,5 0,0-2,2-2,0-3,31 6,-10-2,57 24,-76-22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25.6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1006 560,'-94'4,"-1"4,-6 5,13-2,-18 3,-94 9,155-20,-1-2,0-1,-12-5,49 5,0-2,1 0,-1 0,1 0,-1-1,1 0,0-1,0 0,-5-3,10 5,0 0,1 0,-1 0,0 0,1-1,0 1,-1-1,1 0,0 1,1-1,-1 0,0 0,1 0,-1-1,1 1,0 0,0 0,1-1,-1 1,1-1,-1 1,1 0,0-1,0 1,1-4,4-21,2 0,1 0,1 1,2 0,2-3,-1 2,-1 0,-1-1,-2 0,3-16,-9 24,-1 1,-1-16,-1 21,1 1,1-1,0 1,1 0,2-9,-3 22,-1-1,0 1,0 0,1 0,-1 0,1 0,-1 0,1-1,0 1,-1 0,1 0,0 0,-1 1,1-1,0 0,0 0,0 0,0 0,0 1,0-1,0 1,0-1,0 1,0-1,1 1,-1-1,0 1,0 0,0 0,1-1,-1 1,0 0,0 0,0 0,1 1,-1-1,0 0,1 0,4 2,1 1,0-1,-1 1,0 1,0-1,3 2,-3-1,180 110,-119-75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34.3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428 0,'0'5,"0"5,0 35,0 14,-4-3,-6-7,-6-12,-3-12,-4-10,-27-8,-9 0,0-2,7-2,8-1,7-1,6-1,8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11.4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813 1,'-2'45,"-7"44,-2 8,11-94,0 5,-1 0,0 0,0-1,-1 1,0 0,2-7,0 0,0-1,-1 1,1 0,0 0,0 0,-1-1,1 1,-1 0,1 0,0-1,-1 1,1 0,-1-1,0 1,1 0,-1-1,0 1,1-1,-1 1,0-1,1 0,-1 1,0-1,0 0,0 1,1-1,-1 0,0 0,0 0,0 1,1-1,-1 0,0 0,0 0,0-1,0 1,0 0,1 0,-1 0,0-1,0 1,0 0,1-1,-1 1,0 0,1-1,-1 1,0-1,-8-6,0 0,0 0,1-1,0 0,0 0,1-1,0 0,-4-8,-3-5,2-1,0-1,-2-8,14 30,0 0,-1 0,0 0,0 0,0 0,1 0,-2 0,1 0,0 1,0-1,-1 0,1 1,-1-1,1 1,-1-1,1 1,-1-1,0 1,0 0,0 0,0 0,0 0,0 1,0-1,0 0,0 1,0-1,0 1,-1 0,1 0,0 0,0 0,0 0,0 0,-1 1,1-1,0 1,0-1,0 1,0 0,0 0,0 0,0 0,0 0,-15 8,0 2,0 0,1 0,1 2,0 0,1 0,-4 6,-32 29,36-36,-130 106,116-97,-1-2,0-2,-1 0,-15 4,-4-1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19.3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1,'63'0,"0"4,0 2,28 8,-54-6,0 1,0 2,-1 2,0 2,-1 0,8 8,5 0,0-2,2-2,0-3,31 6,-10-2,57 24,-76-22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25.6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1006 560,'-94'4,"-1"4,-6 5,13-2,-18 3,-94 9,155-20,-1-2,0-1,-12-5,49 5,0-2,1 0,-1 0,1 0,-1-1,1 0,0-1,0 0,-5-3,10 5,0 0,1 0,-1 0,0 0,1-1,0 1,-1-1,1 0,0 1,1-1,-1 0,0 0,1 0,-1-1,1 1,0 0,0 0,1-1,-1 1,1-1,-1 1,1 0,0-1,0 1,1-4,4-21,2 0,1 0,1 1,2 0,2-3,-1 2,-1 0,-1-1,-2 0,3-16,-9 24,-1 1,-1-16,-1 21,1 1,1-1,0 1,1 0,2-9,-3 22,-1-1,0 1,0 0,1 0,-1 0,1 0,-1 0,1-1,0 1,-1 0,1 0,0 0,-1 1,1-1,0 0,0 0,0 0,0 0,0 1,0-1,0 1,0-1,0 1,0-1,1 1,-1-1,0 1,0 0,0 0,1-1,-1 1,0 0,0 0,0 0,1 1,-1-1,0 0,1 0,4 2,1 1,0-1,-1 1,0 1,0-1,3 2,-3-1,180 110,-119-75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18T21:37:34.3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428 0,'0'5,"0"5,0 35,0 14,-4-3,-6-7,-6-12,-3-12,-4-10,-27-8,-9 0,0-2,7-2,8-1,7-1,6-1,8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B5FD-30CF-4E51-AC38-A740DC03A3B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B5C61-CABB-49AA-AC62-5F848F79A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D17C8-CFF0-457D-945E-713162D675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7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customXml" Target="../ink/ink4.xml"/><Relationship Id="rId3" Type="http://schemas.openxmlformats.org/officeDocument/2006/relationships/image" Target="../media/image250.png"/><Relationship Id="rId7" Type="http://schemas.openxmlformats.org/officeDocument/2006/relationships/customXml" Target="../ink/ink1.xml"/><Relationship Id="rId12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11" Type="http://schemas.openxmlformats.org/officeDocument/2006/relationships/customXml" Target="../ink/ink3.xml"/><Relationship Id="rId5" Type="http://schemas.openxmlformats.org/officeDocument/2006/relationships/image" Target="../media/image27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customXml" Target="../ink/ink2.xml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33.png"/><Relationship Id="rId7" Type="http://schemas.openxmlformats.org/officeDocument/2006/relationships/customXml" Target="../ink/ink6.xml"/><Relationship Id="rId12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8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customXml" Target="../ink/ink7.xml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3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22 </a:t>
            </a:r>
            <a:r>
              <a:rPr lang="en-US" dirty="0" err="1"/>
              <a:t>Hyp</a:t>
            </a:r>
            <a:r>
              <a:rPr lang="en-US" dirty="0"/>
              <a:t> Test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Hypothesis Test:  Means</a:t>
            </a:r>
          </a:p>
        </p:txBody>
      </p:sp>
    </p:spTree>
    <p:extLst>
      <p:ext uri="{BB962C8B-B14F-4D97-AF65-F5344CB8AC3E}">
        <p14:creationId xmlns:p14="http://schemas.microsoft.com/office/powerpoint/2010/main" val="338364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A736-2677-4222-A26E-3A6E8DC7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995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33AEC1-B4EE-4963-BDDC-47BF2E3636F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Is this categorical or quantitative data?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Algebraically describe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Sketch a graph.  What do you use as the center and spread?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Should you use z or t and calculate? </a:t>
                </a:r>
              </a:p>
              <a:p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33AEC1-B4EE-4963-BDDC-47BF2E3636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73" t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23BB41-46E0-45B0-9F48-B053B23C4E68}"/>
                  </a:ext>
                </a:extLst>
              </p:cNvPr>
              <p:cNvSpPr/>
              <p:nvPr/>
            </p:nvSpPr>
            <p:spPr>
              <a:xfrm>
                <a:off x="208430" y="1597927"/>
                <a:ext cx="2707340" cy="2417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</a:rPr>
                  <a:t>Count = 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200" dirty="0"/>
              </a:p>
              <a:p>
                <a:r>
                  <a:rPr lang="en-US" sz="2200" dirty="0">
                    <a:solidFill>
                      <a:srgbClr val="FFFF00"/>
                    </a:solidFill>
                  </a:rPr>
                  <a:t>Use z-distribution</a:t>
                </a:r>
              </a:p>
              <a:p>
                <a:endParaRPr lang="en-US" sz="2200" dirty="0"/>
              </a:p>
              <a:p>
                <a:r>
                  <a:rPr lang="en-US" sz="2200" dirty="0">
                    <a:solidFill>
                      <a:schemeClr val="bg1"/>
                    </a:solidFill>
                  </a:rPr>
                  <a:t>Count = 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200" dirty="0"/>
              </a:p>
              <a:p>
                <a:r>
                  <a:rPr lang="en-US" sz="2200" dirty="0">
                    <a:solidFill>
                      <a:srgbClr val="FFFF00"/>
                    </a:solidFill>
                  </a:rPr>
                  <a:t>Use t-distribution</a:t>
                </a:r>
              </a:p>
              <a:p>
                <a:r>
                  <a:rPr lang="en-US" sz="2200" dirty="0" err="1">
                    <a:solidFill>
                      <a:schemeClr val="bg1"/>
                    </a:solidFill>
                  </a:rPr>
                  <a:t>df</a:t>
                </a:r>
                <a:r>
                  <a:rPr lang="en-US" sz="2200" dirty="0">
                    <a:solidFill>
                      <a:schemeClr val="bg1"/>
                    </a:solidFill>
                  </a:rPr>
                  <a:t> = n – 1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23BB41-46E0-45B0-9F48-B053B23C4E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30" y="1597927"/>
                <a:ext cx="2707340" cy="2417650"/>
              </a:xfrm>
              <a:prstGeom prst="rect">
                <a:avLst/>
              </a:prstGeom>
              <a:blipFill>
                <a:blip r:embed="rId3"/>
                <a:stretch>
                  <a:fillRect l="-2928" t="-252" b="-4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00C52E4-562D-470A-80F9-6CFB0CD6A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30" y="4825813"/>
            <a:ext cx="2534770" cy="17154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C47196-F17A-46D8-8FAF-49524F0584D6}"/>
              </a:ext>
            </a:extLst>
          </p:cNvPr>
          <p:cNvSpPr txBox="1"/>
          <p:nvPr/>
        </p:nvSpPr>
        <p:spPr>
          <a:xfrm>
            <a:off x="208430" y="4392706"/>
            <a:ext cx="186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CALC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/>
              <p:nvPr/>
            </p:nvSpPr>
            <p:spPr>
              <a:xfrm>
                <a:off x="3350023" y="3180617"/>
                <a:ext cx="5638800" cy="1243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=98.6  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≠98.6  </m:t>
                    </m:r>
                  </m:oMath>
                </a14:m>
                <a:r>
                  <a:rPr lang="en-US" b="0" i="1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two-tailed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𝑐𝑒𝑛𝑡𝑒𝑟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=98.6    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=0.447 </m:t>
                    </m:r>
                  </m:oMath>
                </a14:m>
                <a:r>
                  <a:rPr lang="en-US" b="0" i="1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=98.475</m:t>
                    </m:r>
                  </m:oMath>
                </a14:m>
                <a:endParaRPr lang="en-US" b="0" i="1" dirty="0">
                  <a:solidFill>
                    <a:schemeClr val="accent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0.447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=0.0912434929</m:t>
                      </m:r>
                      <m:r>
                        <a:rPr lang="en-US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0.09=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𝑐𝑜𝑢𝑛𝑡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023" y="3180617"/>
                <a:ext cx="5638800" cy="1243033"/>
              </a:xfrm>
              <a:prstGeom prst="rect">
                <a:avLst/>
              </a:prstGeom>
              <a:blipFill>
                <a:blip r:embed="rId5"/>
                <a:stretch>
                  <a:fillRect t="-3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>
            <a:extLst>
              <a:ext uri="{FF2B5EF4-FFF2-40B4-BE49-F238E27FC236}">
                <a16:creationId xmlns:a16="http://schemas.microsoft.com/office/drawing/2014/main" id="{E712142E-CDAC-4E52-AC6C-29DED260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86" y="4577372"/>
            <a:ext cx="2621860" cy="10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D2CDC0-45E3-4768-8633-5E7819A5AE60}"/>
              </a:ext>
            </a:extLst>
          </p:cNvPr>
          <p:cNvSpPr txBox="1"/>
          <p:nvPr/>
        </p:nvSpPr>
        <p:spPr>
          <a:xfrm rot="5400000" flipH="1">
            <a:off x="4721371" y="5760506"/>
            <a:ext cx="66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F983A2-976F-4ECF-BB8C-42984B186A5A}"/>
              </a:ext>
            </a:extLst>
          </p:cNvPr>
          <p:cNvSpPr txBox="1"/>
          <p:nvPr/>
        </p:nvSpPr>
        <p:spPr>
          <a:xfrm rot="5400000">
            <a:off x="5046470" y="5781595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96E57E-F653-4250-BF65-65BB544DFF59}"/>
              </a:ext>
            </a:extLst>
          </p:cNvPr>
          <p:cNvSpPr txBox="1"/>
          <p:nvPr/>
        </p:nvSpPr>
        <p:spPr>
          <a:xfrm rot="5400000" flipH="1">
            <a:off x="5424365" y="5797969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98.78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41E69D-F483-4B75-B926-A7A6DE4339BD}"/>
              </a:ext>
            </a:extLst>
          </p:cNvPr>
          <p:cNvSpPr txBox="1"/>
          <p:nvPr/>
        </p:nvSpPr>
        <p:spPr>
          <a:xfrm rot="5400000">
            <a:off x="5750715" y="5852618"/>
            <a:ext cx="89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98.87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D5296D-7E44-4A88-9047-F7176FAA7C28}"/>
              </a:ext>
            </a:extLst>
          </p:cNvPr>
          <p:cNvSpPr txBox="1"/>
          <p:nvPr/>
        </p:nvSpPr>
        <p:spPr>
          <a:xfrm rot="5400000">
            <a:off x="4289042" y="5862506"/>
            <a:ext cx="87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864D68-A0E0-43EA-99AA-4E5CADC6F720}"/>
              </a:ext>
            </a:extLst>
          </p:cNvPr>
          <p:cNvSpPr txBox="1"/>
          <p:nvPr/>
        </p:nvSpPr>
        <p:spPr>
          <a:xfrm rot="5400000">
            <a:off x="3878014" y="5941821"/>
            <a:ext cx="103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98.42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B17066-FBC5-4859-A51F-7AD414F05812}"/>
              </a:ext>
            </a:extLst>
          </p:cNvPr>
          <p:cNvSpPr txBox="1"/>
          <p:nvPr/>
        </p:nvSpPr>
        <p:spPr>
          <a:xfrm rot="5400000">
            <a:off x="3563083" y="5948354"/>
            <a:ext cx="10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98.33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AA14F-09F8-4F6C-97CE-733A63820889}"/>
              </a:ext>
            </a:extLst>
          </p:cNvPr>
          <p:cNvSpPr txBox="1"/>
          <p:nvPr/>
        </p:nvSpPr>
        <p:spPr>
          <a:xfrm flipH="1">
            <a:off x="6416582" y="5294080"/>
            <a:ext cx="2689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Adult Body Temp</a:t>
            </a:r>
          </a:p>
          <a:p>
            <a:r>
              <a:rPr lang="en-US" dirty="0"/>
              <a:t>t-distribution</a:t>
            </a:r>
          </a:p>
          <a:p>
            <a:r>
              <a:rPr lang="en-US" dirty="0"/>
              <a:t>df= n-1 = 23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CE11FB3-B9D9-436C-B4C3-ABDB716A5567}"/>
              </a:ext>
            </a:extLst>
          </p:cNvPr>
          <p:cNvCxnSpPr/>
          <p:nvPr/>
        </p:nvCxnSpPr>
        <p:spPr>
          <a:xfrm flipV="1">
            <a:off x="4582633" y="4825813"/>
            <a:ext cx="0" cy="7628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EE8D5D6-1E9D-4562-9F17-BD1070ECF222}"/>
              </a:ext>
            </a:extLst>
          </p:cNvPr>
          <p:cNvSpPr txBox="1"/>
          <p:nvPr/>
        </p:nvSpPr>
        <p:spPr>
          <a:xfrm flipH="1">
            <a:off x="4066764" y="4454516"/>
            <a:ext cx="9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98.375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DFB3D93-3BC1-404C-8D3E-843C770FEEDB}"/>
                  </a:ext>
                </a:extLst>
              </p14:cNvPr>
              <p14:cNvContentPartPr/>
              <p14:nvPr/>
            </p14:nvContentPartPr>
            <p14:xfrm>
              <a:off x="4233967" y="5342569"/>
              <a:ext cx="293040" cy="171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DFB3D93-3BC1-404C-8D3E-843C770FEE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80327" y="5234929"/>
                <a:ext cx="40068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2A71A61-D71C-4147-A039-DD9C834B8E84}"/>
                  </a:ext>
                </a:extLst>
              </p14:cNvPr>
              <p14:cNvContentPartPr/>
              <p14:nvPr/>
            </p14:nvContentPartPr>
            <p14:xfrm>
              <a:off x="5530687" y="5396209"/>
              <a:ext cx="385200" cy="110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2A71A61-D71C-4147-A039-DD9C834B8E8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77047" y="5288569"/>
                <a:ext cx="49284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078C1DC-2322-4F63-A698-A9215AD413B6}"/>
                  </a:ext>
                </a:extLst>
              </p14:cNvPr>
              <p14:cNvContentPartPr/>
              <p14:nvPr/>
            </p14:nvContentPartPr>
            <p14:xfrm>
              <a:off x="5491447" y="5320249"/>
              <a:ext cx="362520" cy="2296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078C1DC-2322-4F63-A698-A9215AD413B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37447" y="5212249"/>
                <a:ext cx="47016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CE3C1AB-5526-4C9D-A4A7-70870BE2B7C0}"/>
                  </a:ext>
                </a:extLst>
              </p14:cNvPr>
              <p14:cNvContentPartPr/>
              <p14:nvPr/>
            </p14:nvContentPartPr>
            <p14:xfrm>
              <a:off x="4328287" y="5414209"/>
              <a:ext cx="154080" cy="1177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CE3C1AB-5526-4C9D-A4A7-70870BE2B7C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74647" y="5306209"/>
                <a:ext cx="261720" cy="33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99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A736-2677-4222-A26E-3A6E8DC7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995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33AEC1-B4EE-4963-BDDC-47BF2E3636F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expected or unusual?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Calculate the p-value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Check using STAT TESTS #2 (T test)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Make a conclusion in the context of the problem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33AEC1-B4EE-4963-BDDC-47BF2E3636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73" t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/>
              <p:nvPr/>
            </p:nvSpPr>
            <p:spPr>
              <a:xfrm>
                <a:off x="3021106" y="2769383"/>
                <a:ext cx="5812991" cy="1726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𝑐𝑒𝑛𝑡𝑒𝑟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𝑆𝐷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475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09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39</m:t>
                      </m:r>
                    </m:oMath>
                  </m:oMathPara>
                </a14:m>
                <a:endParaRPr lang="en-US" b="0" dirty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𝑡𝑐𝑑𝑓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1778365431</m:t>
                      </m:r>
                    </m:oMath>
                  </m:oMathPara>
                </a14:m>
                <a:endParaRPr lang="en-US" b="0" dirty="0">
                  <a:solidFill>
                    <a:schemeClr val="accent1"/>
                  </a:solidFill>
                </a:endParaRPr>
              </a:p>
              <a:p>
                <a:r>
                  <a:rPr lang="en-US" dirty="0">
                    <a:solidFill>
                      <a:schemeClr val="accent1"/>
                    </a:solidFill>
                  </a:rPr>
                  <a:t>This is more than 5%, so we do not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meaning there is not enough evidence to suggest that the mean adult body temperature is different from 98.6 degrees.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106" y="2769383"/>
                <a:ext cx="5812991" cy="1726370"/>
              </a:xfrm>
              <a:prstGeom prst="rect">
                <a:avLst/>
              </a:prstGeom>
              <a:blipFill>
                <a:blip r:embed="rId3"/>
                <a:stretch>
                  <a:fillRect l="-944" b="-4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>
            <a:extLst>
              <a:ext uri="{FF2B5EF4-FFF2-40B4-BE49-F238E27FC236}">
                <a16:creationId xmlns:a16="http://schemas.microsoft.com/office/drawing/2014/main" id="{E712142E-CDAC-4E52-AC6C-29DED260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86" y="4577372"/>
            <a:ext cx="2621860" cy="10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D2CDC0-45E3-4768-8633-5E7819A5AE60}"/>
              </a:ext>
            </a:extLst>
          </p:cNvPr>
          <p:cNvSpPr txBox="1"/>
          <p:nvPr/>
        </p:nvSpPr>
        <p:spPr>
          <a:xfrm rot="5400000" flipH="1">
            <a:off x="4721371" y="5760506"/>
            <a:ext cx="66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F983A2-976F-4ECF-BB8C-42984B186A5A}"/>
              </a:ext>
            </a:extLst>
          </p:cNvPr>
          <p:cNvSpPr txBox="1"/>
          <p:nvPr/>
        </p:nvSpPr>
        <p:spPr>
          <a:xfrm rot="5400000">
            <a:off x="5046470" y="5781595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96E57E-F653-4250-BF65-65BB544DFF59}"/>
              </a:ext>
            </a:extLst>
          </p:cNvPr>
          <p:cNvSpPr txBox="1"/>
          <p:nvPr/>
        </p:nvSpPr>
        <p:spPr>
          <a:xfrm rot="5400000" flipH="1">
            <a:off x="5424365" y="5797969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98.78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41E69D-F483-4B75-B926-A7A6DE4339BD}"/>
              </a:ext>
            </a:extLst>
          </p:cNvPr>
          <p:cNvSpPr txBox="1"/>
          <p:nvPr/>
        </p:nvSpPr>
        <p:spPr>
          <a:xfrm rot="5400000">
            <a:off x="5750715" y="5852618"/>
            <a:ext cx="89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98.87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D5296D-7E44-4A88-9047-F7176FAA7C28}"/>
              </a:ext>
            </a:extLst>
          </p:cNvPr>
          <p:cNvSpPr txBox="1"/>
          <p:nvPr/>
        </p:nvSpPr>
        <p:spPr>
          <a:xfrm rot="5400000">
            <a:off x="4289042" y="5862506"/>
            <a:ext cx="87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864D68-A0E0-43EA-99AA-4E5CADC6F720}"/>
              </a:ext>
            </a:extLst>
          </p:cNvPr>
          <p:cNvSpPr txBox="1"/>
          <p:nvPr/>
        </p:nvSpPr>
        <p:spPr>
          <a:xfrm rot="5400000">
            <a:off x="3878014" y="5941821"/>
            <a:ext cx="103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98.42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B17066-FBC5-4859-A51F-7AD414F05812}"/>
              </a:ext>
            </a:extLst>
          </p:cNvPr>
          <p:cNvSpPr txBox="1"/>
          <p:nvPr/>
        </p:nvSpPr>
        <p:spPr>
          <a:xfrm rot="5400000">
            <a:off x="3563083" y="5948354"/>
            <a:ext cx="10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98.33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AA14F-09F8-4F6C-97CE-733A63820889}"/>
              </a:ext>
            </a:extLst>
          </p:cNvPr>
          <p:cNvSpPr txBox="1"/>
          <p:nvPr/>
        </p:nvSpPr>
        <p:spPr>
          <a:xfrm flipH="1">
            <a:off x="6416582" y="5294080"/>
            <a:ext cx="2689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Adult Body Temp</a:t>
            </a:r>
          </a:p>
          <a:p>
            <a:r>
              <a:rPr lang="en-US" dirty="0"/>
              <a:t>t-distribution</a:t>
            </a:r>
          </a:p>
          <a:p>
            <a:r>
              <a:rPr lang="en-US" dirty="0"/>
              <a:t>df= n-1 = 23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CE11FB3-B9D9-436C-B4C3-ABDB716A5567}"/>
              </a:ext>
            </a:extLst>
          </p:cNvPr>
          <p:cNvCxnSpPr/>
          <p:nvPr/>
        </p:nvCxnSpPr>
        <p:spPr>
          <a:xfrm flipV="1">
            <a:off x="4582633" y="4825813"/>
            <a:ext cx="0" cy="7628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EE8D5D6-1E9D-4562-9F17-BD1070ECF222}"/>
              </a:ext>
            </a:extLst>
          </p:cNvPr>
          <p:cNvSpPr txBox="1"/>
          <p:nvPr/>
        </p:nvSpPr>
        <p:spPr>
          <a:xfrm flipH="1">
            <a:off x="4206005" y="4436705"/>
            <a:ext cx="9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DFB3D93-3BC1-404C-8D3E-843C770FEEDB}"/>
                  </a:ext>
                </a:extLst>
              </p14:cNvPr>
              <p14:cNvContentPartPr/>
              <p14:nvPr/>
            </p14:nvContentPartPr>
            <p14:xfrm>
              <a:off x="4233967" y="5342569"/>
              <a:ext cx="293040" cy="171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DFB3D93-3BC1-404C-8D3E-843C770FEE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80327" y="5234929"/>
                <a:ext cx="40068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2A71A61-D71C-4147-A039-DD9C834B8E84}"/>
                  </a:ext>
                </a:extLst>
              </p14:cNvPr>
              <p14:cNvContentPartPr/>
              <p14:nvPr/>
            </p14:nvContentPartPr>
            <p14:xfrm>
              <a:off x="5530687" y="5396209"/>
              <a:ext cx="385200" cy="110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2A71A61-D71C-4147-A039-DD9C834B8E8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7047" y="5288569"/>
                <a:ext cx="49284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078C1DC-2322-4F63-A698-A9215AD413B6}"/>
                  </a:ext>
                </a:extLst>
              </p14:cNvPr>
              <p14:cNvContentPartPr/>
              <p14:nvPr/>
            </p14:nvContentPartPr>
            <p14:xfrm>
              <a:off x="5491447" y="5320249"/>
              <a:ext cx="362520" cy="2296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078C1DC-2322-4F63-A698-A9215AD413B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37447" y="5212249"/>
                <a:ext cx="47016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CE3C1AB-5526-4C9D-A4A7-70870BE2B7C0}"/>
                  </a:ext>
                </a:extLst>
              </p14:cNvPr>
              <p14:cNvContentPartPr/>
              <p14:nvPr/>
            </p14:nvContentPartPr>
            <p14:xfrm>
              <a:off x="4328287" y="5414209"/>
              <a:ext cx="154080" cy="1177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CE3C1AB-5526-4C9D-A4A7-70870BE2B7C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74647" y="5306209"/>
                <a:ext cx="261720" cy="3333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16CDE03-817B-41D8-9073-58AC57C39602}"/>
              </a:ext>
            </a:extLst>
          </p:cNvPr>
          <p:cNvSpPr txBox="1"/>
          <p:nvPr/>
        </p:nvSpPr>
        <p:spPr>
          <a:xfrm>
            <a:off x="381000" y="1658471"/>
            <a:ext cx="208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TESTS #2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E6CD6E-125F-49BC-BBAB-64F90E5184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1190" y="2027804"/>
            <a:ext cx="2633394" cy="17821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37DBC31-79AF-49B3-A6CC-1B2E5CA7B1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6842" y="4403451"/>
            <a:ext cx="2617870" cy="177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1950" y="2552700"/>
            <a:ext cx="8591550" cy="3352800"/>
          </a:xfrm>
        </p:spPr>
        <p:txBody>
          <a:bodyPr>
            <a:normAutofit/>
          </a:bodyPr>
          <a:lstStyle/>
          <a:p>
            <a:pPr algn="l"/>
            <a:r>
              <a:rPr lang="en-US" sz="1800" b="0" cap="none" dirty="0">
                <a:solidFill>
                  <a:schemeClr val="tx1"/>
                </a:solidFill>
              </a:rPr>
              <a:t>Valencia college boasts about having small class sizes and states the average class size is 23 students on their webpage.  From a random sample of 41 classes </a:t>
            </a:r>
            <a:r>
              <a:rPr lang="en-US" sz="1800" b="0" cap="none">
                <a:solidFill>
                  <a:schemeClr val="tx1"/>
                </a:solidFill>
              </a:rPr>
              <a:t>on East </a:t>
            </a:r>
            <a:r>
              <a:rPr lang="en-US" sz="1800" b="0" cap="none" dirty="0">
                <a:solidFill>
                  <a:schemeClr val="tx1"/>
                </a:solidFill>
              </a:rPr>
              <a:t>campus, the average number of students per class was 22.2 with a standard deviation of 4.2.  Perform a hypothesis test to determine if it is different from reported by Valencia.</a:t>
            </a:r>
          </a:p>
          <a:p>
            <a:pPr algn="l"/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2:  Valencia Class Size</a:t>
            </a:r>
          </a:p>
        </p:txBody>
      </p:sp>
    </p:spTree>
    <p:extLst>
      <p:ext uri="{BB962C8B-B14F-4D97-AF65-F5344CB8AC3E}">
        <p14:creationId xmlns:p14="http://schemas.microsoft.com/office/powerpoint/2010/main" val="190415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1950" y="2552700"/>
                <a:ext cx="8591550" cy="3352800"/>
              </a:xfrm>
            </p:spPr>
            <p:txBody>
              <a:bodyPr>
                <a:normAutofit fontScale="92500"/>
              </a:bodyPr>
              <a:lstStyle/>
              <a:p>
                <a:pPr algn="l"/>
                <a:r>
                  <a:rPr lang="en-US" sz="1800" b="0" cap="none" dirty="0">
                    <a:solidFill>
                      <a:schemeClr val="tx1"/>
                    </a:solidFill>
                  </a:rPr>
                  <a:t>Valencia college boasts about having small class sizes and states the average class size is 23 students on their webpage.  From a random sample of 41 classes on East campus, the average number of students per class was 22.2 with a standard deviation of 4.2.  Perform a hypothesis test to determine if it is different from reported by Valencia.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=23=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𝑐𝑒𝑛𝑡𝑒𝑟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=22.2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=4.2 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=41  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=23 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≠23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en-US" b="0" dirty="0">
                    <a:solidFill>
                      <a:srgbClr val="FF0000"/>
                    </a:solidFill>
                  </a:rPr>
                  <a:t>SD=SE=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4.2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41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=0.6559297999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22.2−23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𝑆𝐷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=−1.219642712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𝑡𝑐𝑑𝑓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−100,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,40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=0.2297431944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b="0" cap="none" dirty="0">
                    <a:solidFill>
                      <a:srgbClr val="FF0000"/>
                    </a:solidFill>
                  </a:rPr>
                  <a:t>This is greater than alpha level of 0.05, so we do not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cap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cap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cap="none" dirty="0">
                    <a:solidFill>
                      <a:srgbClr val="FF0000"/>
                    </a:solidFill>
                  </a:rPr>
                  <a:t>.  There is not evidence that it is different from the 23 that Valencia reports.</a:t>
                </a:r>
              </a:p>
            </p:txBody>
          </p:sp>
        </mc:Choice>
        <mc:Fallback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1950" y="2552700"/>
                <a:ext cx="8591550" cy="3352800"/>
              </a:xfrm>
              <a:blipFill>
                <a:blip r:embed="rId2"/>
                <a:stretch>
                  <a:fillRect l="-426" t="-72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2:  Valencia Class Size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550" y="5581650"/>
            <a:ext cx="1885950" cy="1276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050" y="5581650"/>
            <a:ext cx="1885950" cy="1276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4271" y="5850493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using STAT TESTS #2</a:t>
            </a:r>
          </a:p>
        </p:txBody>
      </p:sp>
    </p:spTree>
    <p:extLst>
      <p:ext uri="{BB962C8B-B14F-4D97-AF65-F5344CB8AC3E}">
        <p14:creationId xmlns:p14="http://schemas.microsoft.com/office/powerpoint/2010/main" val="320585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Population Parameters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/>
              <a:t>Sample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743199"/>
                <a:ext cx="4041648" cy="35465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mean</m:t>
                    </m:r>
                  </m:oMath>
                </a14:m>
                <a:endParaRPr lang="en-US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deviation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743199"/>
                <a:ext cx="4041648" cy="354658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743199"/>
                <a:ext cx="4038600" cy="355037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mean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deviation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743199"/>
                <a:ext cx="4038600" cy="355037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697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Assumptions/Conditions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676400" y="2133600"/>
                <a:ext cx="6327648" cy="3276600"/>
              </a:xfrm>
            </p:spPr>
            <p:txBody>
              <a:bodyPr/>
              <a:lstStyle/>
              <a:p>
                <a:r>
                  <a:rPr lang="en-US" i="1" dirty="0"/>
                  <a:t>n </a:t>
                </a:r>
                <a:r>
                  <a:rPr lang="en-US" dirty="0"/>
                  <a:t>chosen randomly</a:t>
                </a:r>
              </a:p>
              <a:p>
                <a:r>
                  <a:rPr lang="en-US" i="1" dirty="0"/>
                  <a:t>n</a:t>
                </a:r>
                <a:r>
                  <a:rPr lang="en-US" dirty="0"/>
                  <a:t> independent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&lt;10%</m:t>
                    </m:r>
                  </m:oMath>
                </a14:m>
                <a:endParaRPr lang="en-US" b="0" i="1" dirty="0"/>
              </a:p>
              <a:p>
                <a:r>
                  <a:rPr lang="en-US" dirty="0"/>
                  <a:t>Nearly normal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&lt;25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676400" y="2133600"/>
                <a:ext cx="6327648" cy="3276600"/>
              </a:xfrm>
              <a:blipFill rotWithShape="1">
                <a:blip r:embed="rId2"/>
                <a:stretch>
                  <a:fillRect l="-963" t="-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4824919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 = </a:t>
            </a:r>
            <a:r>
              <a:rPr lang="en-US" dirty="0"/>
              <a:t>sample size</a:t>
            </a:r>
          </a:p>
        </p:txBody>
      </p:sp>
    </p:spTree>
    <p:extLst>
      <p:ext uri="{BB962C8B-B14F-4D97-AF65-F5344CB8AC3E}">
        <p14:creationId xmlns:p14="http://schemas.microsoft.com/office/powerpoint/2010/main" val="264548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z- distribution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t-distribution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Z </a:t>
            </a:r>
            <a:r>
              <a:rPr lang="en-US" dirty="0" err="1">
                <a:solidFill>
                  <a:schemeClr val="accent2"/>
                </a:solidFill>
              </a:rPr>
              <a:t>vs</a:t>
            </a:r>
            <a:r>
              <a:rPr lang="en-US" dirty="0">
                <a:solidFill>
                  <a:schemeClr val="accent2"/>
                </a:solidFill>
              </a:rPr>
              <a:t> 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03770"/>
            <a:ext cx="424041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03770"/>
            <a:ext cx="417194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1600" y="5728900"/>
                <a:ext cx="2971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Use when </a:t>
                </a:r>
                <a:r>
                  <a:rPr lang="el-GR" dirty="0"/>
                  <a:t>σ</a:t>
                </a:r>
                <a:r>
                  <a:rPr lang="en-US" dirty="0"/>
                  <a:t> is unknown</a:t>
                </a:r>
              </a:p>
              <a:p>
                <a:r>
                  <a:rPr lang="en-US" dirty="0"/>
                  <a:t>Degrees of freedom 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28900"/>
                <a:ext cx="2971454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64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06294" y="5997793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when </a:t>
            </a:r>
            <a:r>
              <a:rPr lang="el-GR" dirty="0"/>
              <a:t>σ</a:t>
            </a:r>
            <a:r>
              <a:rPr lang="en-US" dirty="0"/>
              <a:t> is known</a:t>
            </a:r>
          </a:p>
        </p:txBody>
      </p:sp>
    </p:spTree>
    <p:extLst>
      <p:ext uri="{BB962C8B-B14F-4D97-AF65-F5344CB8AC3E}">
        <p14:creationId xmlns:p14="http://schemas.microsoft.com/office/powerpoint/2010/main" val="401994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Hypothesis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1524000"/>
                <a:ext cx="883919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Procedure:  Assume </a:t>
                </a:r>
                <a:r>
                  <a:rPr lang="en-US" sz="2000" b="1" dirty="0"/>
                  <a:t>population mean</a:t>
                </a:r>
                <a:r>
                  <a:rPr lang="en-US" sz="2000" dirty="0"/>
                  <a:t> is known and use sample to validate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Null Hypothesis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):  Assume this to be true (expected)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  <a:ea typeface="Cambria Math"/>
                      </a:rPr>
                      <m:t>        </m:t>
                    </m:r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=#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Alternative Hypothesis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000" dirty="0"/>
                  <a:t>):   Backup Plan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  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0"/>
                <a:ext cx="8839199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690" t="-966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667" y="4800600"/>
            <a:ext cx="2677433" cy="157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normal curve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5" y="4800600"/>
            <a:ext cx="2582185" cy="157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4149648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&lt;#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49648"/>
                <a:ext cx="1371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4148791"/>
                <a:ext cx="914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&gt;#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48791"/>
                <a:ext cx="914399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58355" y="4152891"/>
                <a:ext cx="2307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≠#</m:t>
                    </m:r>
                  </m:oMath>
                </a14:m>
                <a:r>
                  <a:rPr lang="en-US" dirty="0"/>
                  <a:t>  (2-tailed)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355" y="4152891"/>
                <a:ext cx="2307077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1" y="4800600"/>
            <a:ext cx="2731313" cy="15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9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2988013" y="3962400"/>
                <a:ext cx="6172200" cy="14478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𝒛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𝒕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center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)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𝑺𝑫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 smtClean="0">
                            <a:latin typeface="Cambria Math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sz="31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100" b="1" i="1" smtClean="0"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en-US" sz="31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  <m:r>
                          <a:rPr lang="en-US" sz="31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100" b="1" i="1" smtClean="0">
                            <a:latin typeface="Cambria Math"/>
                          </a:rPr>
                          <m:t>𝑺𝑫</m:t>
                        </m:r>
                      </m:den>
                    </m:f>
                  </m:oMath>
                </a14:m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p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value</m:t>
                    </m:r>
                    <m:r>
                      <a:rPr lang="en-US" b="1" i="1" smtClean="0">
                        <a:latin typeface="Cambria Math"/>
                      </a:rPr>
                      <m:t>=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normalcdf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tcdf</m:t>
                    </m:r>
                    <m:r>
                      <a:rPr lang="en-US" b="1" i="1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𝒅𝒇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r>
                  <a:rPr lang="en-US" b="0" dirty="0"/>
                  <a:t>*if 2-tailed, double to find p-value</a:t>
                </a:r>
                <a:br>
                  <a:rPr lang="en-US" b="0" dirty="0"/>
                </a:br>
                <a:br>
                  <a:rPr lang="en-US" b="0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88013" y="3962400"/>
                <a:ext cx="6172200" cy="1447800"/>
              </a:xfrm>
              <a:blipFill>
                <a:blip r:embed="rId3"/>
                <a:stretch>
                  <a:fillRect l="-1283" b="-7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icture Placeholder 10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28194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11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Count = 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FFFF00"/>
                    </a:solidFill>
                  </a:rPr>
                  <a:t>Use z-distribution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Count = 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FFFF00"/>
                    </a:solidFill>
                  </a:rPr>
                  <a:t>Use t-distribution</a:t>
                </a:r>
              </a:p>
              <a:p>
                <a:r>
                  <a:rPr lang="en-US" sz="2400" dirty="0" err="1"/>
                  <a:t>df</a:t>
                </a:r>
                <a:r>
                  <a:rPr lang="en-US" sz="2400" dirty="0"/>
                  <a:t> = n - 1</a:t>
                </a:r>
              </a:p>
            </p:txBody>
          </p:sp>
        </mc:Choice>
        <mc:Fallback xmlns="">
          <p:sp>
            <p:nvSpPr>
              <p:cNvPr id="12" name="Tex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  <a:blipFill>
                <a:blip r:embed="rId4"/>
                <a:stretch>
                  <a:fillRect l="-3333" t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5913" y="286919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913" y="2869196"/>
                <a:ext cx="838200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412" y="678446"/>
            <a:ext cx="4979894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14E54A-0BA0-48B6-AB24-2435B4C24ACC}"/>
              </a:ext>
            </a:extLst>
          </p:cNvPr>
          <p:cNvSpPr txBox="1"/>
          <p:nvPr/>
        </p:nvSpPr>
        <p:spPr>
          <a:xfrm>
            <a:off x="4807848" y="5410200"/>
            <a:ext cx="169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VARS #2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BB2D7-0D70-45DB-9999-DFD0F6442FA6}"/>
              </a:ext>
            </a:extLst>
          </p:cNvPr>
          <p:cNvSpPr txBox="1"/>
          <p:nvPr/>
        </p:nvSpPr>
        <p:spPr>
          <a:xfrm>
            <a:off x="6984030" y="5410200"/>
            <a:ext cx="169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VARS #6</a:t>
            </a:r>
          </a:p>
        </p:txBody>
      </p:sp>
    </p:spTree>
    <p:extLst>
      <p:ext uri="{BB962C8B-B14F-4D97-AF65-F5344CB8AC3E}">
        <p14:creationId xmlns:p14="http://schemas.microsoft.com/office/powerpoint/2010/main" val="270538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If p-value &gt; alpha level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dirty="0"/>
                  <a:t> expected)</a:t>
                </a:r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/>
              <a:lstStyle/>
              <a:p>
                <a:r>
                  <a:rPr lang="en-US" dirty="0"/>
                  <a:t>If p-value &lt; alpha level</a:t>
                </a:r>
              </a:p>
              <a:p>
                <a:pPr algn="ctr"/>
                <a:r>
                  <a:rPr lang="en-US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dirty="0"/>
                  <a:t> unusual)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471383"/>
                <a:ext cx="4041648" cy="2938817"/>
              </a:xfrm>
            </p:spPr>
            <p:txBody>
              <a:bodyPr/>
              <a:lstStyle/>
              <a:p>
                <a:r>
                  <a:rPr lang="en-US" dirty="0"/>
                  <a:t>Do not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There </a:t>
                </a:r>
                <a:r>
                  <a:rPr lang="en-US" b="1" dirty="0"/>
                  <a:t>is not </a:t>
                </a:r>
                <a:r>
                  <a:rPr lang="en-US" dirty="0"/>
                  <a:t>enough evidence to suggest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Type II error possible</a:t>
                </a:r>
              </a:p>
              <a:p>
                <a:pPr marL="0" indent="0">
                  <a:buNone/>
                </a:pPr>
                <a:r>
                  <a:rPr lang="en-US" dirty="0"/>
                  <a:t>*</a:t>
                </a:r>
                <a:r>
                  <a:rPr lang="en-US" sz="2000" dirty="0"/>
                  <a:t>We never say this proves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471383"/>
                <a:ext cx="4041648" cy="2938817"/>
              </a:xfrm>
              <a:blipFill rotWithShape="1">
                <a:blip r:embed="rId4"/>
                <a:stretch>
                  <a:fillRect l="-2866" t="-1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471383"/>
                <a:ext cx="4038600" cy="3015017"/>
              </a:xfrm>
            </p:spPr>
            <p:txBody>
              <a:bodyPr/>
              <a:lstStyle/>
              <a:p>
                <a:r>
                  <a:rPr lang="en-US" dirty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There </a:t>
                </a:r>
                <a:r>
                  <a:rPr lang="en-US" b="1" dirty="0"/>
                  <a:t>is</a:t>
                </a:r>
                <a:r>
                  <a:rPr lang="en-US" dirty="0"/>
                  <a:t> enough evidence to suggest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Type I error possible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471383"/>
                <a:ext cx="4038600" cy="3015017"/>
              </a:xfrm>
              <a:blipFill rotWithShape="1">
                <a:blip r:embed="rId5"/>
                <a:stretch>
                  <a:fillRect l="-1662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Conclusions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" y="5594866"/>
                <a:ext cx="8839200" cy="446276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/>
                  <a:t>p-value:  probability of observing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3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300" dirty="0"/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3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300" dirty="0"/>
                  <a:t> is assumed to be true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594866"/>
                <a:ext cx="8839200" cy="446276"/>
              </a:xfrm>
              <a:prstGeom prst="rect">
                <a:avLst/>
              </a:prstGeom>
              <a:blipFill rotWithShape="1">
                <a:blip r:embed="rId6"/>
                <a:stretch>
                  <a:fillRect l="-966" t="-9589" b="-30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92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1:  Mean Adult Body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2514600"/>
                <a:ext cx="8534400" cy="3792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Perform a Hypothesis Test to determine if the mean adult body temperature is </a:t>
                </a:r>
                <a:r>
                  <a:rPr lang="en-US" sz="2000" dirty="0">
                    <a:highlight>
                      <a:srgbClr val="FFFF00"/>
                    </a:highlight>
                  </a:rPr>
                  <a:t>different</a:t>
                </a:r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98.6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sz="2000" dirty="0"/>
                  <a:t>.  Determine if the assumptions/conditions are met.</a:t>
                </a:r>
              </a:p>
              <a:p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Is this categorical or quantitative data?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Algebraically describe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Sketch a graph.  What do you use as the center and spread?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Should you use z or t and calculate?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/>
                  <a:t> expected or unusual?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Calculate the p-value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Check using STAT TESTS #2 (T test)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Make a conclusion in the context of the problem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8534400" cy="3792641"/>
              </a:xfrm>
              <a:prstGeom prst="rect">
                <a:avLst/>
              </a:prstGeom>
              <a:blipFill>
                <a:blip r:embed="rId2"/>
                <a:stretch>
                  <a:fillRect l="-714" t="-1125" b="-1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91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C470-E152-4AC4-B3B5-5E8E9AC0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392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3DE1604-2E6E-4F98-9281-BB1342D7493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To answer these questions, we need to collect some data.  Below are measured body temperatures of 24 random adults.  </a:t>
                </a:r>
              </a:p>
              <a:p>
                <a:r>
                  <a:rPr lang="en-US" dirty="0"/>
                  <a:t>98.3, 98.9, 97.7, 98.8, 97.9, 98.3, 98.8, 98.2, 97.6, 97.5. 98.9, 98.0, 98.7, 99.1, 98.6, 98.7, 98.5, 98.8, 98.7, 98.4, 98.8, 98.9, 98.6, 98.7</a:t>
                </a:r>
              </a:p>
              <a:p>
                <a:r>
                  <a:rPr lang="en-US" dirty="0"/>
                  <a:t>Are the conditions met?</a:t>
                </a:r>
              </a:p>
              <a:p>
                <a:pPr lvl="1"/>
                <a:r>
                  <a:rPr lang="en-US" i="1" dirty="0"/>
                  <a:t>n </a:t>
                </a:r>
                <a:r>
                  <a:rPr lang="en-US" dirty="0"/>
                  <a:t>chosen randomly</a:t>
                </a:r>
              </a:p>
              <a:p>
                <a:pPr lvl="1"/>
                <a:r>
                  <a:rPr lang="en-US" i="1" dirty="0"/>
                  <a:t>n</a:t>
                </a:r>
                <a:r>
                  <a:rPr lang="en-US" dirty="0"/>
                  <a:t> independent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&lt;10%</m:t>
                    </m:r>
                  </m:oMath>
                </a14:m>
                <a:endParaRPr lang="en-US" i="1" dirty="0"/>
              </a:p>
              <a:p>
                <a:pPr lvl="1"/>
                <a:r>
                  <a:rPr lang="en-US" dirty="0"/>
                  <a:t>Nearly normal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&lt;25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3DE1604-2E6E-4F98-9281-BB1342D749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89" t="-1804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13EDD53-6E4E-40E8-94CB-298F0BA1F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54" y="2501774"/>
            <a:ext cx="2465292" cy="16684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FE96EC-3EF4-415D-87EE-D3CD40EBA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908" y="4667248"/>
            <a:ext cx="2465291" cy="16684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D165A2-B0CF-484A-AA97-FFBA57213C84}"/>
              </a:ext>
            </a:extLst>
          </p:cNvPr>
          <p:cNvSpPr txBox="1"/>
          <p:nvPr/>
        </p:nvSpPr>
        <p:spPr>
          <a:xfrm>
            <a:off x="277908" y="2132441"/>
            <a:ext cx="219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STATPLOT 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CFB7DD-9843-497B-BDC5-C07D7AEB5CBD}"/>
              </a:ext>
            </a:extLst>
          </p:cNvPr>
          <p:cNvSpPr txBox="1"/>
          <p:nvPr/>
        </p:nvSpPr>
        <p:spPr>
          <a:xfrm flipH="1">
            <a:off x="217395" y="4297915"/>
            <a:ext cx="181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ZOOM #9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C3184A-7912-4529-BA30-D27A4DC66088}"/>
              </a:ext>
            </a:extLst>
          </p:cNvPr>
          <p:cNvSpPr txBox="1"/>
          <p:nvPr/>
        </p:nvSpPr>
        <p:spPr>
          <a:xfrm>
            <a:off x="277908" y="1626432"/>
            <a:ext cx="219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EDIT#1</a:t>
            </a:r>
          </a:p>
        </p:txBody>
      </p:sp>
    </p:spTree>
    <p:extLst>
      <p:ext uri="{BB962C8B-B14F-4D97-AF65-F5344CB8AC3E}">
        <p14:creationId xmlns:p14="http://schemas.microsoft.com/office/powerpoint/2010/main" val="303503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223</TotalTime>
  <Words>902</Words>
  <Application>Microsoft Office PowerPoint</Application>
  <PresentationFormat>On-screen Show (4:3)</PresentationFormat>
  <Paragraphs>137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Georgia</vt:lpstr>
      <vt:lpstr>Wingdings</vt:lpstr>
      <vt:lpstr>Wingdings 2</vt:lpstr>
      <vt:lpstr>Theme Stats</vt:lpstr>
      <vt:lpstr>Hypothesis Test:  Means</vt:lpstr>
      <vt:lpstr>Quantitative Data</vt:lpstr>
      <vt:lpstr>Assumptions/Conditions</vt:lpstr>
      <vt:lpstr>Z vs T</vt:lpstr>
      <vt:lpstr>Hypothesis Test</vt:lpstr>
      <vt:lpstr>z=t=("(data value " -"center)"  )/SD = ((x ̅-μ))/SD  "p-value"= "normalcdf (" z_1,z_2) or "tcdf" (t_1,t_2,df)   *if 2-tailed, double to find p-value         </vt:lpstr>
      <vt:lpstr>Conclusions</vt:lpstr>
      <vt:lpstr>Ex 1:  Mean Adult Body Temperature</vt:lpstr>
      <vt:lpstr>Ex 1</vt:lpstr>
      <vt:lpstr>Ex 1</vt:lpstr>
      <vt:lpstr>Ex 1</vt:lpstr>
      <vt:lpstr>Ex 2:  Valencia Class Size</vt:lpstr>
      <vt:lpstr>Ex 2:  Valencia Class Size</vt:lpstr>
    </vt:vector>
  </TitlesOfParts>
  <Company>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Intervals :  Means</dc:title>
  <dc:creator>Deborah Howard</dc:creator>
  <cp:lastModifiedBy>vincent.howard@howardcpas.com</cp:lastModifiedBy>
  <cp:revision>19</cp:revision>
  <dcterms:created xsi:type="dcterms:W3CDTF">2020-03-05T16:53:06Z</dcterms:created>
  <dcterms:modified xsi:type="dcterms:W3CDTF">2020-03-20T20:03:16Z</dcterms:modified>
</cp:coreProperties>
</file>